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>
        <p:scale>
          <a:sx n="110" d="100"/>
          <a:sy n="110" d="100"/>
        </p:scale>
        <p:origin x="212" y="5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8132F8-6B62-4702-9255-B35C60C02FCD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47AA74A-482D-474D-925D-F7A66128BCD5}">
      <dgm:prSet/>
      <dgm:spPr/>
      <dgm:t>
        <a:bodyPr/>
        <a:lstStyle/>
        <a:p>
          <a:r>
            <a:rPr lang="en-US" b="0" i="0" dirty="0"/>
            <a:t>Questions </a:t>
          </a:r>
          <a:endParaRPr lang="en-US" dirty="0"/>
        </a:p>
      </dgm:t>
    </dgm:pt>
    <dgm:pt modelId="{C48AF1F1-48D3-4BE8-9FE5-104FE588D7B6}" type="parTrans" cxnId="{2FDF2C0C-47AB-4D64-BEBC-92722DD15937}">
      <dgm:prSet/>
      <dgm:spPr/>
      <dgm:t>
        <a:bodyPr/>
        <a:lstStyle/>
        <a:p>
          <a:endParaRPr lang="en-US"/>
        </a:p>
      </dgm:t>
    </dgm:pt>
    <dgm:pt modelId="{DABD6F7F-0D28-452F-84C5-DA46704D8D1C}" type="sibTrans" cxnId="{2FDF2C0C-47AB-4D64-BEBC-92722DD15937}">
      <dgm:prSet/>
      <dgm:spPr/>
      <dgm:t>
        <a:bodyPr/>
        <a:lstStyle/>
        <a:p>
          <a:endParaRPr lang="en-US"/>
        </a:p>
      </dgm:t>
    </dgm:pt>
    <dgm:pt modelId="{6D037980-EFC4-4658-9655-EBFEE7CF4C23}">
      <dgm:prSet/>
      <dgm:spPr/>
      <dgm:t>
        <a:bodyPr/>
        <a:lstStyle/>
        <a:p>
          <a:r>
            <a:rPr lang="en-US" b="0" i="0" dirty="0"/>
            <a:t>Decisions </a:t>
          </a:r>
          <a:endParaRPr lang="en-US" dirty="0"/>
        </a:p>
      </dgm:t>
    </dgm:pt>
    <dgm:pt modelId="{141B2B06-6E17-4971-95A6-AC45923AB1CB}" type="parTrans" cxnId="{B672F75C-FA42-4E9E-9CF9-020A22C39160}">
      <dgm:prSet/>
      <dgm:spPr/>
      <dgm:t>
        <a:bodyPr/>
        <a:lstStyle/>
        <a:p>
          <a:endParaRPr lang="en-US"/>
        </a:p>
      </dgm:t>
    </dgm:pt>
    <dgm:pt modelId="{8FFDC22A-E09C-4F2D-BDC9-72217709FCD0}" type="sibTrans" cxnId="{B672F75C-FA42-4E9E-9CF9-020A22C39160}">
      <dgm:prSet/>
      <dgm:spPr/>
      <dgm:t>
        <a:bodyPr/>
        <a:lstStyle/>
        <a:p>
          <a:endParaRPr lang="en-US"/>
        </a:p>
      </dgm:t>
    </dgm:pt>
    <dgm:pt modelId="{39BE2052-2060-44F7-B0E5-71889F959D86}">
      <dgm:prSet/>
      <dgm:spPr/>
      <dgm:t>
        <a:bodyPr/>
        <a:lstStyle/>
        <a:p>
          <a:r>
            <a:rPr lang="en-US" b="0" i="0" dirty="0"/>
            <a:t>Actions  </a:t>
          </a:r>
          <a:endParaRPr lang="en-US" dirty="0"/>
        </a:p>
      </dgm:t>
    </dgm:pt>
    <dgm:pt modelId="{7EFE1B66-010C-4C23-A820-70B2D58A985D}" type="parTrans" cxnId="{A68893CE-93CD-4E9C-8BC0-551AEDF5D28F}">
      <dgm:prSet/>
      <dgm:spPr/>
      <dgm:t>
        <a:bodyPr/>
        <a:lstStyle/>
        <a:p>
          <a:endParaRPr lang="en-US"/>
        </a:p>
      </dgm:t>
    </dgm:pt>
    <dgm:pt modelId="{B579F130-DE9B-4CA9-A2F0-E8B27CD8EC6A}" type="sibTrans" cxnId="{A68893CE-93CD-4E9C-8BC0-551AEDF5D28F}">
      <dgm:prSet/>
      <dgm:spPr/>
      <dgm:t>
        <a:bodyPr/>
        <a:lstStyle/>
        <a:p>
          <a:endParaRPr lang="en-US"/>
        </a:p>
      </dgm:t>
    </dgm:pt>
    <dgm:pt modelId="{9393F8E2-2F5A-40BF-B894-9651C32710BD}">
      <dgm:prSet/>
      <dgm:spPr/>
      <dgm:t>
        <a:bodyPr/>
        <a:lstStyle/>
        <a:p>
          <a:r>
            <a:rPr lang="en-US" b="0" i="0"/>
            <a:t>Results</a:t>
          </a:r>
          <a:endParaRPr lang="en-US"/>
        </a:p>
      </dgm:t>
    </dgm:pt>
    <dgm:pt modelId="{78FDB505-3EC1-4FD1-A316-88B71F08FC0E}" type="parTrans" cxnId="{EA4738B9-6C6F-4E79-8ADD-39E31CBD3E6D}">
      <dgm:prSet/>
      <dgm:spPr/>
      <dgm:t>
        <a:bodyPr/>
        <a:lstStyle/>
        <a:p>
          <a:endParaRPr lang="en-US"/>
        </a:p>
      </dgm:t>
    </dgm:pt>
    <dgm:pt modelId="{694E7C21-699B-4385-8FCB-D87D08747E48}" type="sibTrans" cxnId="{EA4738B9-6C6F-4E79-8ADD-39E31CBD3E6D}">
      <dgm:prSet/>
      <dgm:spPr/>
      <dgm:t>
        <a:bodyPr/>
        <a:lstStyle/>
        <a:p>
          <a:endParaRPr lang="en-US"/>
        </a:p>
      </dgm:t>
    </dgm:pt>
    <dgm:pt modelId="{C35E24B8-06F6-46E0-B159-1975045C6348}" type="pres">
      <dgm:prSet presAssocID="{D78132F8-6B62-4702-9255-B35C60C02FCD}" presName="CompostProcess" presStyleCnt="0">
        <dgm:presLayoutVars>
          <dgm:dir/>
          <dgm:resizeHandles val="exact"/>
        </dgm:presLayoutVars>
      </dgm:prSet>
      <dgm:spPr/>
    </dgm:pt>
    <dgm:pt modelId="{7DDAD432-0A12-4EF5-A5A3-C77D010F136A}" type="pres">
      <dgm:prSet presAssocID="{D78132F8-6B62-4702-9255-B35C60C02FCD}" presName="arrow" presStyleLbl="bgShp" presStyleIdx="0" presStyleCnt="1"/>
      <dgm:spPr/>
    </dgm:pt>
    <dgm:pt modelId="{AFA4745F-4DBB-4927-BA3E-E95680BBE48A}" type="pres">
      <dgm:prSet presAssocID="{D78132F8-6B62-4702-9255-B35C60C02FCD}" presName="linearProcess" presStyleCnt="0"/>
      <dgm:spPr/>
    </dgm:pt>
    <dgm:pt modelId="{80FB3C55-F0E6-48DF-B973-C1665CFE1BBE}" type="pres">
      <dgm:prSet presAssocID="{847AA74A-482D-474D-925D-F7A66128BCD5}" presName="textNode" presStyleLbl="node1" presStyleIdx="0" presStyleCnt="4">
        <dgm:presLayoutVars>
          <dgm:bulletEnabled val="1"/>
        </dgm:presLayoutVars>
      </dgm:prSet>
      <dgm:spPr/>
    </dgm:pt>
    <dgm:pt modelId="{B6CC3AAA-71BD-433D-B901-7AB260310EE3}" type="pres">
      <dgm:prSet presAssocID="{DABD6F7F-0D28-452F-84C5-DA46704D8D1C}" presName="sibTrans" presStyleCnt="0"/>
      <dgm:spPr/>
    </dgm:pt>
    <dgm:pt modelId="{F6DCFAC6-D22C-4420-98AB-80A50FC0C5FC}" type="pres">
      <dgm:prSet presAssocID="{6D037980-EFC4-4658-9655-EBFEE7CF4C23}" presName="textNode" presStyleLbl="node1" presStyleIdx="1" presStyleCnt="4">
        <dgm:presLayoutVars>
          <dgm:bulletEnabled val="1"/>
        </dgm:presLayoutVars>
      </dgm:prSet>
      <dgm:spPr/>
    </dgm:pt>
    <dgm:pt modelId="{57655EC5-4D10-4FA7-92C4-FB6CFEAE33B7}" type="pres">
      <dgm:prSet presAssocID="{8FFDC22A-E09C-4F2D-BDC9-72217709FCD0}" presName="sibTrans" presStyleCnt="0"/>
      <dgm:spPr/>
    </dgm:pt>
    <dgm:pt modelId="{44C13504-193C-4191-935C-DEAAA61749F4}" type="pres">
      <dgm:prSet presAssocID="{39BE2052-2060-44F7-B0E5-71889F959D86}" presName="textNode" presStyleLbl="node1" presStyleIdx="2" presStyleCnt="4">
        <dgm:presLayoutVars>
          <dgm:bulletEnabled val="1"/>
        </dgm:presLayoutVars>
      </dgm:prSet>
      <dgm:spPr/>
    </dgm:pt>
    <dgm:pt modelId="{DA4A59FB-8AD0-4D78-8C42-D64BFD1EB464}" type="pres">
      <dgm:prSet presAssocID="{B579F130-DE9B-4CA9-A2F0-E8B27CD8EC6A}" presName="sibTrans" presStyleCnt="0"/>
      <dgm:spPr/>
    </dgm:pt>
    <dgm:pt modelId="{060F06E6-6FF7-43AE-A891-02C67603EDA6}" type="pres">
      <dgm:prSet presAssocID="{9393F8E2-2F5A-40BF-B894-9651C32710BD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2FDF2C0C-47AB-4D64-BEBC-92722DD15937}" srcId="{D78132F8-6B62-4702-9255-B35C60C02FCD}" destId="{847AA74A-482D-474D-925D-F7A66128BCD5}" srcOrd="0" destOrd="0" parTransId="{C48AF1F1-48D3-4BE8-9FE5-104FE588D7B6}" sibTransId="{DABD6F7F-0D28-452F-84C5-DA46704D8D1C}"/>
    <dgm:cxn modelId="{7E1B8E21-178E-44C4-943A-EA344419A955}" type="presOf" srcId="{9393F8E2-2F5A-40BF-B894-9651C32710BD}" destId="{060F06E6-6FF7-43AE-A891-02C67603EDA6}" srcOrd="0" destOrd="0" presId="urn:microsoft.com/office/officeart/2005/8/layout/hProcess9"/>
    <dgm:cxn modelId="{B672F75C-FA42-4E9E-9CF9-020A22C39160}" srcId="{D78132F8-6B62-4702-9255-B35C60C02FCD}" destId="{6D037980-EFC4-4658-9655-EBFEE7CF4C23}" srcOrd="1" destOrd="0" parTransId="{141B2B06-6E17-4971-95A6-AC45923AB1CB}" sibTransId="{8FFDC22A-E09C-4F2D-BDC9-72217709FCD0}"/>
    <dgm:cxn modelId="{E4153B43-8F89-4843-9187-ED21F7C764FA}" type="presOf" srcId="{6D037980-EFC4-4658-9655-EBFEE7CF4C23}" destId="{F6DCFAC6-D22C-4420-98AB-80A50FC0C5FC}" srcOrd="0" destOrd="0" presId="urn:microsoft.com/office/officeart/2005/8/layout/hProcess9"/>
    <dgm:cxn modelId="{C37CA96F-8904-446C-9984-73363DDBC1AB}" type="presOf" srcId="{D78132F8-6B62-4702-9255-B35C60C02FCD}" destId="{C35E24B8-06F6-46E0-B159-1975045C6348}" srcOrd="0" destOrd="0" presId="urn:microsoft.com/office/officeart/2005/8/layout/hProcess9"/>
    <dgm:cxn modelId="{E4D48E82-0984-429A-BE10-CBCCA7E0C246}" type="presOf" srcId="{847AA74A-482D-474D-925D-F7A66128BCD5}" destId="{80FB3C55-F0E6-48DF-B973-C1665CFE1BBE}" srcOrd="0" destOrd="0" presId="urn:microsoft.com/office/officeart/2005/8/layout/hProcess9"/>
    <dgm:cxn modelId="{592E2990-0869-4CCE-969A-B72D5E53253F}" type="presOf" srcId="{39BE2052-2060-44F7-B0E5-71889F959D86}" destId="{44C13504-193C-4191-935C-DEAAA61749F4}" srcOrd="0" destOrd="0" presId="urn:microsoft.com/office/officeart/2005/8/layout/hProcess9"/>
    <dgm:cxn modelId="{EA4738B9-6C6F-4E79-8ADD-39E31CBD3E6D}" srcId="{D78132F8-6B62-4702-9255-B35C60C02FCD}" destId="{9393F8E2-2F5A-40BF-B894-9651C32710BD}" srcOrd="3" destOrd="0" parTransId="{78FDB505-3EC1-4FD1-A316-88B71F08FC0E}" sibTransId="{694E7C21-699B-4385-8FCB-D87D08747E48}"/>
    <dgm:cxn modelId="{A68893CE-93CD-4E9C-8BC0-551AEDF5D28F}" srcId="{D78132F8-6B62-4702-9255-B35C60C02FCD}" destId="{39BE2052-2060-44F7-B0E5-71889F959D86}" srcOrd="2" destOrd="0" parTransId="{7EFE1B66-010C-4C23-A820-70B2D58A985D}" sibTransId="{B579F130-DE9B-4CA9-A2F0-E8B27CD8EC6A}"/>
    <dgm:cxn modelId="{ADC8DCA2-5EDC-43CE-BBDF-FC95DBE1F27D}" type="presParOf" srcId="{C35E24B8-06F6-46E0-B159-1975045C6348}" destId="{7DDAD432-0A12-4EF5-A5A3-C77D010F136A}" srcOrd="0" destOrd="0" presId="urn:microsoft.com/office/officeart/2005/8/layout/hProcess9"/>
    <dgm:cxn modelId="{0F2241F0-92AE-416E-99F8-7BD486F802F7}" type="presParOf" srcId="{C35E24B8-06F6-46E0-B159-1975045C6348}" destId="{AFA4745F-4DBB-4927-BA3E-E95680BBE48A}" srcOrd="1" destOrd="0" presId="urn:microsoft.com/office/officeart/2005/8/layout/hProcess9"/>
    <dgm:cxn modelId="{F6D00A32-C4A3-4570-B6BF-E61F6960CBB8}" type="presParOf" srcId="{AFA4745F-4DBB-4927-BA3E-E95680BBE48A}" destId="{80FB3C55-F0E6-48DF-B973-C1665CFE1BBE}" srcOrd="0" destOrd="0" presId="urn:microsoft.com/office/officeart/2005/8/layout/hProcess9"/>
    <dgm:cxn modelId="{8EA2241D-1310-4DEB-B7B2-910051D7BA0C}" type="presParOf" srcId="{AFA4745F-4DBB-4927-BA3E-E95680BBE48A}" destId="{B6CC3AAA-71BD-433D-B901-7AB260310EE3}" srcOrd="1" destOrd="0" presId="urn:microsoft.com/office/officeart/2005/8/layout/hProcess9"/>
    <dgm:cxn modelId="{04FB74A4-B816-4729-80CC-E35031B374E2}" type="presParOf" srcId="{AFA4745F-4DBB-4927-BA3E-E95680BBE48A}" destId="{F6DCFAC6-D22C-4420-98AB-80A50FC0C5FC}" srcOrd="2" destOrd="0" presId="urn:microsoft.com/office/officeart/2005/8/layout/hProcess9"/>
    <dgm:cxn modelId="{6240D6BC-1A05-482C-9670-E8E28E9593F6}" type="presParOf" srcId="{AFA4745F-4DBB-4927-BA3E-E95680BBE48A}" destId="{57655EC5-4D10-4FA7-92C4-FB6CFEAE33B7}" srcOrd="3" destOrd="0" presId="urn:microsoft.com/office/officeart/2005/8/layout/hProcess9"/>
    <dgm:cxn modelId="{1C78C30A-9BCA-46F3-ABF2-0AA4560763F3}" type="presParOf" srcId="{AFA4745F-4DBB-4927-BA3E-E95680BBE48A}" destId="{44C13504-193C-4191-935C-DEAAA61749F4}" srcOrd="4" destOrd="0" presId="urn:microsoft.com/office/officeart/2005/8/layout/hProcess9"/>
    <dgm:cxn modelId="{89B47CC8-2115-4BE1-8B08-AC3F031ACBC7}" type="presParOf" srcId="{AFA4745F-4DBB-4927-BA3E-E95680BBE48A}" destId="{DA4A59FB-8AD0-4D78-8C42-D64BFD1EB464}" srcOrd="5" destOrd="0" presId="urn:microsoft.com/office/officeart/2005/8/layout/hProcess9"/>
    <dgm:cxn modelId="{45C103C4-40B3-4408-8A80-C82892CB785B}" type="presParOf" srcId="{AFA4745F-4DBB-4927-BA3E-E95680BBE48A}" destId="{060F06E6-6FF7-43AE-A891-02C67603EDA6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DAD432-0A12-4EF5-A5A3-C77D010F136A}">
      <dsp:nvSpPr>
        <dsp:cNvPr id="0" name=""/>
        <dsp:cNvSpPr/>
      </dsp:nvSpPr>
      <dsp:spPr>
        <a:xfrm>
          <a:off x="914399" y="0"/>
          <a:ext cx="10363200" cy="5538486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FB3C55-F0E6-48DF-B973-C1665CFE1BBE}">
      <dsp:nvSpPr>
        <dsp:cNvPr id="0" name=""/>
        <dsp:cNvSpPr/>
      </dsp:nvSpPr>
      <dsp:spPr>
        <a:xfrm>
          <a:off x="3571" y="1661545"/>
          <a:ext cx="2777430" cy="221539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0" i="0" kern="1200" dirty="0"/>
            <a:t>Questions </a:t>
          </a:r>
          <a:endParaRPr lang="en-US" sz="3700" kern="1200" dirty="0"/>
        </a:p>
      </dsp:txBody>
      <dsp:txXfrm>
        <a:off x="111718" y="1769692"/>
        <a:ext cx="2561136" cy="1999100"/>
      </dsp:txXfrm>
    </dsp:sp>
    <dsp:sp modelId="{F6DCFAC6-D22C-4420-98AB-80A50FC0C5FC}">
      <dsp:nvSpPr>
        <dsp:cNvPr id="0" name=""/>
        <dsp:cNvSpPr/>
      </dsp:nvSpPr>
      <dsp:spPr>
        <a:xfrm>
          <a:off x="3139380" y="1661545"/>
          <a:ext cx="2777430" cy="221539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0" i="0" kern="1200" dirty="0"/>
            <a:t>Decisions </a:t>
          </a:r>
          <a:endParaRPr lang="en-US" sz="3700" kern="1200" dirty="0"/>
        </a:p>
      </dsp:txBody>
      <dsp:txXfrm>
        <a:off x="3247527" y="1769692"/>
        <a:ext cx="2561136" cy="1999100"/>
      </dsp:txXfrm>
    </dsp:sp>
    <dsp:sp modelId="{44C13504-193C-4191-935C-DEAAA61749F4}">
      <dsp:nvSpPr>
        <dsp:cNvPr id="0" name=""/>
        <dsp:cNvSpPr/>
      </dsp:nvSpPr>
      <dsp:spPr>
        <a:xfrm>
          <a:off x="6275189" y="1661545"/>
          <a:ext cx="2777430" cy="221539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0" i="0" kern="1200" dirty="0"/>
            <a:t>Actions  </a:t>
          </a:r>
          <a:endParaRPr lang="en-US" sz="3700" kern="1200" dirty="0"/>
        </a:p>
      </dsp:txBody>
      <dsp:txXfrm>
        <a:off x="6383336" y="1769692"/>
        <a:ext cx="2561136" cy="1999100"/>
      </dsp:txXfrm>
    </dsp:sp>
    <dsp:sp modelId="{060F06E6-6FF7-43AE-A891-02C67603EDA6}">
      <dsp:nvSpPr>
        <dsp:cNvPr id="0" name=""/>
        <dsp:cNvSpPr/>
      </dsp:nvSpPr>
      <dsp:spPr>
        <a:xfrm>
          <a:off x="9410997" y="1661545"/>
          <a:ext cx="2777430" cy="221539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0" i="0" kern="1200"/>
            <a:t>Results</a:t>
          </a:r>
          <a:endParaRPr lang="en-US" sz="3700" kern="1200"/>
        </a:p>
      </dsp:txBody>
      <dsp:txXfrm>
        <a:off x="9519144" y="1769692"/>
        <a:ext cx="2561136" cy="19991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9643-008A-4F9E-AA9E-D50C94459AB6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2F40-44E8-40CA-9B6E-1C069EE99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4985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9643-008A-4F9E-AA9E-D50C94459AB6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2F40-44E8-40CA-9B6E-1C069EE99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483637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9643-008A-4F9E-AA9E-D50C94459AB6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2F40-44E8-40CA-9B6E-1C069EE99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743213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9643-008A-4F9E-AA9E-D50C94459AB6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2F40-44E8-40CA-9B6E-1C069EE993B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3550704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9643-008A-4F9E-AA9E-D50C94459AB6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2F40-44E8-40CA-9B6E-1C069EE99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51561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9643-008A-4F9E-AA9E-D50C94459AB6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2F40-44E8-40CA-9B6E-1C069EE99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16423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9643-008A-4F9E-AA9E-D50C94459AB6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2F40-44E8-40CA-9B6E-1C069EE99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67615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9643-008A-4F9E-AA9E-D50C94459AB6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2F40-44E8-40CA-9B6E-1C069EE99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14580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9643-008A-4F9E-AA9E-D50C94459AB6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2F40-44E8-40CA-9B6E-1C069EE99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5931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9643-008A-4F9E-AA9E-D50C94459AB6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2F40-44E8-40CA-9B6E-1C069EE99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901534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9643-008A-4F9E-AA9E-D50C94459AB6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2F40-44E8-40CA-9B6E-1C069EE99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50581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9643-008A-4F9E-AA9E-D50C94459AB6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2F40-44E8-40CA-9B6E-1C069EE99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410995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9643-008A-4F9E-AA9E-D50C94459AB6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2F40-44E8-40CA-9B6E-1C069EE99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7932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9643-008A-4F9E-AA9E-D50C94459AB6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2F40-44E8-40CA-9B6E-1C069EE99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31366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9643-008A-4F9E-AA9E-D50C94459AB6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2F40-44E8-40CA-9B6E-1C069EE99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90941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9643-008A-4F9E-AA9E-D50C94459AB6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2F40-44E8-40CA-9B6E-1C069EE99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50387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E9643-008A-4F9E-AA9E-D50C94459AB6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F2F40-44E8-40CA-9B6E-1C069EE99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4342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D1E9643-008A-4F9E-AA9E-D50C94459AB6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F2F40-44E8-40CA-9B6E-1C069EE99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7977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  <p:sldLayoutId id="2147483746" r:id="rId17"/>
  </p:sldLayoutIdLst>
  <p:transition spd="slow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81D3A-9F74-4746-AFBA-D335D2B7AB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Worship Conversation</a:t>
            </a:r>
          </a:p>
        </p:txBody>
      </p:sp>
    </p:spTree>
    <p:extLst>
      <p:ext uri="{BB962C8B-B14F-4D97-AF65-F5344CB8AC3E}">
        <p14:creationId xmlns:p14="http://schemas.microsoft.com/office/powerpoint/2010/main" val="2189054896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ABB03-042E-40D3-A181-541B17009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Grace Lutheran Muscatine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17B02-0BB8-4929-A921-A5B008976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453688" cy="4195481"/>
          </a:xfrm>
        </p:spPr>
        <p:txBody>
          <a:bodyPr>
            <a:normAutofit/>
          </a:bodyPr>
          <a:lstStyle/>
          <a:p>
            <a:r>
              <a:rPr lang="en-US" sz="4800" dirty="0"/>
              <a:t>From 2009-2016 </a:t>
            </a:r>
            <a:r>
              <a:rPr lang="en-US" sz="4800" dirty="0">
                <a:sym typeface="Wingdings" panose="05000000000000000000" pitchFamily="2" charset="2"/>
              </a:rPr>
              <a:t> decline in active membership = 6.5%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85473298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9F902-5DB2-4191-8BB7-8A486B544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Technical vs. Adaptive Problems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DB0B9-3465-4307-B2F4-59EFDDA88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6111" y="1524000"/>
            <a:ext cx="4853540" cy="957262"/>
          </a:xfrm>
        </p:spPr>
        <p:txBody>
          <a:bodyPr/>
          <a:lstStyle/>
          <a:p>
            <a:r>
              <a:rPr lang="en-US" sz="4400" dirty="0"/>
              <a:t>Technical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E6A6FF-70C5-4297-BD89-EB1F714448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6112" y="2514600"/>
            <a:ext cx="4853540" cy="3890682"/>
          </a:xfrm>
        </p:spPr>
        <p:txBody>
          <a:bodyPr>
            <a:normAutofit/>
          </a:bodyPr>
          <a:lstStyle/>
          <a:p>
            <a:r>
              <a:rPr lang="en-US" sz="3200" dirty="0"/>
              <a:t>Have all info needed</a:t>
            </a:r>
          </a:p>
          <a:p>
            <a:r>
              <a:rPr lang="en-US" sz="3200" dirty="0"/>
              <a:t>Solution clear</a:t>
            </a:r>
          </a:p>
          <a:p>
            <a:r>
              <a:rPr lang="en-US" sz="3200" dirty="0"/>
              <a:t>Solved quickly </a:t>
            </a:r>
          </a:p>
          <a:p>
            <a:r>
              <a:rPr lang="en-US" sz="3200" dirty="0"/>
              <a:t>Minimal change</a:t>
            </a:r>
          </a:p>
          <a:p>
            <a:r>
              <a:rPr lang="en-US" sz="3200" dirty="0"/>
              <a:t>Ex:  leaking pipe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69AD87D-AF10-4245-A3AB-51CFF3630B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654495" y="1524000"/>
            <a:ext cx="4853540" cy="957262"/>
          </a:xfrm>
        </p:spPr>
        <p:txBody>
          <a:bodyPr/>
          <a:lstStyle/>
          <a:p>
            <a:r>
              <a:rPr lang="en-US" sz="4400" dirty="0"/>
              <a:t>Adaptive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EF90559-7CA8-4354-90C4-1CD6518734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54494" y="2514600"/>
            <a:ext cx="6220005" cy="3890682"/>
          </a:xfrm>
        </p:spPr>
        <p:txBody>
          <a:bodyPr>
            <a:noAutofit/>
          </a:bodyPr>
          <a:lstStyle/>
          <a:p>
            <a:r>
              <a:rPr lang="en-US" sz="3200" dirty="0"/>
              <a:t>Don’t have all info needed</a:t>
            </a:r>
          </a:p>
          <a:p>
            <a:r>
              <a:rPr lang="en-US" sz="3200" dirty="0"/>
              <a:t>Answers not clear </a:t>
            </a:r>
          </a:p>
          <a:p>
            <a:r>
              <a:rPr lang="en-US" sz="3200" dirty="0"/>
              <a:t>Long time to solve</a:t>
            </a:r>
          </a:p>
          <a:p>
            <a:r>
              <a:rPr lang="en-US" sz="3200" dirty="0"/>
              <a:t>A lot of change</a:t>
            </a:r>
          </a:p>
          <a:p>
            <a:r>
              <a:rPr lang="en-US" sz="3200" dirty="0"/>
              <a:t>Ex:  Alzheimer’s</a:t>
            </a:r>
          </a:p>
        </p:txBody>
      </p:sp>
    </p:spTree>
    <p:extLst>
      <p:ext uri="{BB962C8B-B14F-4D97-AF65-F5344CB8AC3E}">
        <p14:creationId xmlns:p14="http://schemas.microsoft.com/office/powerpoint/2010/main" val="41947592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uiExpand="1" build="p"/>
      <p:bldP spid="7" grpId="0" build="p"/>
      <p:bldP spid="8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51">
            <a:extLst>
              <a:ext uri="{FF2B5EF4-FFF2-40B4-BE49-F238E27FC236}">
                <a16:creationId xmlns:a16="http://schemas.microsoft.com/office/drawing/2014/main" id="{5D2D844C-AB64-4A03-80BE-33212E61D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3" name="Picture 53">
            <a:extLst>
              <a:ext uri="{FF2B5EF4-FFF2-40B4-BE49-F238E27FC236}">
                <a16:creationId xmlns:a16="http://schemas.microsoft.com/office/drawing/2014/main" id="{CAAD0E9B-89C2-4268-98B4-BA7BFFF2C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75" name="Oval 55">
            <a:extLst>
              <a:ext uri="{FF2B5EF4-FFF2-40B4-BE49-F238E27FC236}">
                <a16:creationId xmlns:a16="http://schemas.microsoft.com/office/drawing/2014/main" id="{1653AB08-C531-42A8-AA8D-C2ABAE87CC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7" name="Picture 57">
            <a:extLst>
              <a:ext uri="{FF2B5EF4-FFF2-40B4-BE49-F238E27FC236}">
                <a16:creationId xmlns:a16="http://schemas.microsoft.com/office/drawing/2014/main" id="{72E47EEC-33C8-4EC3-8BFC-BB02B4171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79" name="Picture 59">
            <a:extLst>
              <a:ext uri="{FF2B5EF4-FFF2-40B4-BE49-F238E27FC236}">
                <a16:creationId xmlns:a16="http://schemas.microsoft.com/office/drawing/2014/main" id="{A8BC9CC6-50D5-4C61-9EDE-315A1B5F1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80" name="Rectangle 61">
            <a:extLst>
              <a:ext uri="{FF2B5EF4-FFF2-40B4-BE49-F238E27FC236}">
                <a16:creationId xmlns:a16="http://schemas.microsoft.com/office/drawing/2014/main" id="{CED2641B-4430-4CF4-89AB-3FADDD630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81" name="Rectangle 63">
            <a:extLst>
              <a:ext uri="{FF2B5EF4-FFF2-40B4-BE49-F238E27FC236}">
                <a16:creationId xmlns:a16="http://schemas.microsoft.com/office/drawing/2014/main" id="{859FEF9A-9073-4D0C-AE3F-4B05B7C78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2" name="Picture 65">
            <a:extLst>
              <a:ext uri="{FF2B5EF4-FFF2-40B4-BE49-F238E27FC236}">
                <a16:creationId xmlns:a16="http://schemas.microsoft.com/office/drawing/2014/main" id="{F3C28380-E9C5-4DCE-B5C1-4AA895BF65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83" name="Picture 67">
            <a:extLst>
              <a:ext uri="{FF2B5EF4-FFF2-40B4-BE49-F238E27FC236}">
                <a16:creationId xmlns:a16="http://schemas.microsoft.com/office/drawing/2014/main" id="{1E55D28D-C2E2-4760-9A13-C5F71FE751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69995C4B-8CD5-40DB-8530-565CC0896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72" name="Oval 71">
            <a:extLst>
              <a:ext uri="{FF2B5EF4-FFF2-40B4-BE49-F238E27FC236}">
                <a16:creationId xmlns:a16="http://schemas.microsoft.com/office/drawing/2014/main" id="{4A050BCC-0CE3-4398-8A11-7F2AFE7181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id="{E2054B8B-C60C-495C-AAFE-111588B9AA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76" name="Freeform 5">
            <a:extLst>
              <a:ext uri="{FF2B5EF4-FFF2-40B4-BE49-F238E27FC236}">
                <a16:creationId xmlns:a16="http://schemas.microsoft.com/office/drawing/2014/main" id="{9A868E46-760C-4803-96E3-94D7FF55D3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3C0DB-4E40-4B8D-8E16-4160BC4C6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4955" y="1333500"/>
            <a:ext cx="2914380" cy="4191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cap="all" dirty="0"/>
              <a:t>Faith Formation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C632DB3C-29C8-435B-832E-2A0003319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61021" y="1828800"/>
            <a:ext cx="0" cy="3200400"/>
          </a:xfrm>
          <a:prstGeom prst="line">
            <a:avLst/>
          </a:prstGeom>
          <a:ln w="19050" cap="sq">
            <a:solidFill>
              <a:schemeClr val="bg2">
                <a:lumMod val="60000"/>
                <a:lumOff val="4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A8B96EE-3FDD-4DEE-A706-508877F42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2707" y="1333500"/>
            <a:ext cx="6240580" cy="4191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600" dirty="0"/>
              <a:t>“the process by which the Gospel transforms my life—thoughts, words, actions”</a:t>
            </a:r>
          </a:p>
        </p:txBody>
      </p:sp>
    </p:spTree>
    <p:extLst>
      <p:ext uri="{BB962C8B-B14F-4D97-AF65-F5344CB8AC3E}">
        <p14:creationId xmlns:p14="http://schemas.microsoft.com/office/powerpoint/2010/main" val="3342546425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23E8915-D2AA-4327-A45A-972C3CA95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302FC3C-9804-4950-B721-5FD704BA6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88952" cy="6858000"/>
          </a:xfrm>
          <a:prstGeom prst="rect">
            <a:avLst/>
          </a:prstGeom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B9695BD-ECF6-49CA-8877-8C493193C6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5" y="1828800"/>
            <a:ext cx="0" cy="3200400"/>
          </a:xfrm>
          <a:prstGeom prst="line">
            <a:avLst/>
          </a:prstGeom>
          <a:ln w="1905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BC6EBB2-9BDC-4075-BA6B-43A9FBF9C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228080"/>
            <a:ext cx="993734" cy="762000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F3798573-F27B-47EB-8EA4-7EE34954C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588" y="0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9BF0C5-FA8F-4E95-A3EB-22BC4B81C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2" y="804672"/>
            <a:ext cx="3898893" cy="5248656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dirty="0"/>
              <a:t>New Question: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28F2C-F4D9-449E-B5C5-061BA4C64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0" y="804671"/>
            <a:ext cx="6593833" cy="524865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5400" dirty="0"/>
              <a:t>How do our worship practices form faith?</a:t>
            </a:r>
          </a:p>
        </p:txBody>
      </p:sp>
    </p:spTree>
    <p:extLst>
      <p:ext uri="{BB962C8B-B14F-4D97-AF65-F5344CB8AC3E}">
        <p14:creationId xmlns:p14="http://schemas.microsoft.com/office/powerpoint/2010/main" val="10207991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9B3FB-9872-402E-B626-7D20BD8D9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Two Opinions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3C089-C5AC-40DF-B721-F14511E7E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0100" y="1554480"/>
            <a:ext cx="4699551" cy="926782"/>
          </a:xfrm>
        </p:spPr>
        <p:txBody>
          <a:bodyPr/>
          <a:lstStyle/>
          <a:p>
            <a:r>
              <a:rPr lang="en-US" sz="4400" dirty="0"/>
              <a:t>One Service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681101-B876-47AB-9685-841F46727C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0100" y="2514600"/>
            <a:ext cx="5177790" cy="4011930"/>
          </a:xfrm>
        </p:spPr>
        <p:txBody>
          <a:bodyPr>
            <a:normAutofit/>
          </a:bodyPr>
          <a:lstStyle/>
          <a:p>
            <a:r>
              <a:rPr lang="en-US" sz="3200" dirty="0"/>
              <a:t>1) Not enough members to sustain two services</a:t>
            </a:r>
          </a:p>
          <a:p>
            <a:r>
              <a:rPr lang="en-US" sz="3200" dirty="0"/>
              <a:t>2) More full feeling</a:t>
            </a:r>
          </a:p>
          <a:p>
            <a:r>
              <a:rPr lang="en-US" sz="3200" dirty="0"/>
              <a:t>3) More unified, build relationships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806CA5-FF61-4B01-9053-FDC5CE09F7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1554480"/>
            <a:ext cx="4699551" cy="926782"/>
          </a:xfrm>
        </p:spPr>
        <p:txBody>
          <a:bodyPr/>
          <a:lstStyle/>
          <a:p>
            <a:r>
              <a:rPr lang="en-US" sz="4400" dirty="0"/>
              <a:t>Two Services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8E308C-1F92-4BB1-91C2-28C3DF8810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2514600"/>
            <a:ext cx="5642609" cy="3890682"/>
          </a:xfrm>
        </p:spPr>
        <p:txBody>
          <a:bodyPr>
            <a:normAutofit/>
          </a:bodyPr>
          <a:lstStyle/>
          <a:p>
            <a:r>
              <a:rPr lang="en-US" sz="3200" dirty="0"/>
              <a:t>1) Don’t want to lose 10% attendance</a:t>
            </a:r>
          </a:p>
          <a:p>
            <a:r>
              <a:rPr lang="en-US" sz="3200" dirty="0"/>
              <a:t>2) Variety of styles each Sunday</a:t>
            </a:r>
          </a:p>
          <a:p>
            <a:r>
              <a:rPr lang="en-US" sz="3200" dirty="0"/>
              <a:t>3) Different times provide better opportunities</a:t>
            </a:r>
          </a:p>
        </p:txBody>
      </p:sp>
    </p:spTree>
    <p:extLst>
      <p:ext uri="{BB962C8B-B14F-4D97-AF65-F5344CB8AC3E}">
        <p14:creationId xmlns:p14="http://schemas.microsoft.com/office/powerpoint/2010/main" val="27364659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  <p:bldP spid="5" grpId="0" build="p"/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FD654-C9E9-4010-9F06-89D59526F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9A52A-CDB6-4FD1-9520-41DDC822E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2052918"/>
            <a:ext cx="11161079" cy="4519332"/>
          </a:xfrm>
        </p:spPr>
        <p:txBody>
          <a:bodyPr>
            <a:normAutofit/>
          </a:bodyPr>
          <a:lstStyle/>
          <a:p>
            <a:r>
              <a:rPr lang="en-US" sz="4400" dirty="0"/>
              <a:t>What combination of worship services and times will help us grow as a congregation?</a:t>
            </a:r>
          </a:p>
          <a:p>
            <a:r>
              <a:rPr lang="en-US" sz="4400" dirty="0"/>
              <a:t>What combination of worship services and times will help us accomplish our mission?</a:t>
            </a:r>
          </a:p>
        </p:txBody>
      </p:sp>
    </p:spTree>
    <p:extLst>
      <p:ext uri="{BB962C8B-B14F-4D97-AF65-F5344CB8AC3E}">
        <p14:creationId xmlns:p14="http://schemas.microsoft.com/office/powerpoint/2010/main" val="37012109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76A9-BF6D-4E18-8859-F80C942E8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580" y="1689905"/>
            <a:ext cx="11292840" cy="4624086"/>
          </a:xfrm>
        </p:spPr>
        <p:txBody>
          <a:bodyPr/>
          <a:lstStyle/>
          <a:p>
            <a:pPr algn="ctr"/>
            <a:r>
              <a:rPr lang="en-US" sz="9600" b="1" u="sng" dirty="0"/>
              <a:t>QUESTIONS</a:t>
            </a:r>
            <a:r>
              <a:rPr lang="en-US" sz="9600" b="1" dirty="0"/>
              <a:t> </a:t>
            </a:r>
            <a:r>
              <a:rPr lang="en-US" sz="9600" dirty="0"/>
              <a:t>determine your </a:t>
            </a:r>
            <a:r>
              <a:rPr lang="en-US" sz="9600" b="1" u="sng" dirty="0"/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391912646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508FF-F408-400C-B8F9-2D546667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>
            <a:normAutofit/>
          </a:bodyPr>
          <a:lstStyle/>
          <a:p>
            <a:r>
              <a:rPr lang="en-US" dirty="0"/>
              <a:t>Questions Determine Results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877A914-2F84-4EC1-8886-2B887332EF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1932342"/>
              </p:ext>
            </p:extLst>
          </p:nvPr>
        </p:nvGraphicFramePr>
        <p:xfrm>
          <a:off x="0" y="1319514"/>
          <a:ext cx="12192000" cy="5538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3576451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6A68C-6F97-458A-B654-84B32C529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Fuller Institute And US Census Bureau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B6B42-069C-412D-942B-BDE4383BC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286177" cy="4538864"/>
          </a:xfrm>
        </p:spPr>
        <p:txBody>
          <a:bodyPr>
            <a:normAutofit/>
          </a:bodyPr>
          <a:lstStyle/>
          <a:p>
            <a:r>
              <a:rPr lang="en-US" sz="2800" dirty="0"/>
              <a:t>1980’s </a:t>
            </a:r>
            <a:r>
              <a:rPr lang="en-US" sz="2800" dirty="0">
                <a:sym typeface="Wingdings" panose="05000000000000000000" pitchFamily="2" charset="2"/>
              </a:rPr>
              <a:t> 10% drop in membership</a:t>
            </a:r>
          </a:p>
          <a:p>
            <a:r>
              <a:rPr lang="en-US" sz="2800" dirty="0">
                <a:sym typeface="Wingdings" panose="05000000000000000000" pitchFamily="2" charset="2"/>
              </a:rPr>
              <a:t>1990’s  12% drop in membership</a:t>
            </a:r>
          </a:p>
          <a:p>
            <a:r>
              <a:rPr lang="en-US" sz="2800" dirty="0">
                <a:sym typeface="Wingdings" panose="05000000000000000000" pitchFamily="2" charset="2"/>
              </a:rPr>
              <a:t>Over 4,000 church close each year</a:t>
            </a:r>
          </a:p>
          <a:p>
            <a:r>
              <a:rPr lang="en-US" sz="2800" dirty="0">
                <a:sym typeface="Wingdings" panose="05000000000000000000" pitchFamily="2" charset="2"/>
              </a:rPr>
              <a:t>2.7 Million become inactive each year</a:t>
            </a:r>
          </a:p>
          <a:p>
            <a:r>
              <a:rPr lang="en-US" sz="2800" dirty="0">
                <a:sym typeface="Wingdings" panose="05000000000000000000" pitchFamily="2" charset="2"/>
              </a:rPr>
              <a:t>Of entire US population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22% attended frequently in 1995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19% 1999</a:t>
            </a:r>
          </a:p>
          <a:p>
            <a:pPr lvl="1"/>
            <a:r>
              <a:rPr lang="en-US" sz="2400" dirty="0">
                <a:sym typeface="Wingdings" panose="05000000000000000000" pitchFamily="2" charset="2"/>
              </a:rPr>
              <a:t>18% 2002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714614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70">
            <a:extLst>
              <a:ext uri="{FF2B5EF4-FFF2-40B4-BE49-F238E27FC236}">
                <a16:creationId xmlns:a16="http://schemas.microsoft.com/office/drawing/2014/main" id="{7594FC8B-8CD2-407F-94F1-9C71F5AEC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DBABC971-8D40-4A4F-AC60-28B9172789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75" name="Oval 74">
            <a:extLst>
              <a:ext uri="{FF2B5EF4-FFF2-40B4-BE49-F238E27FC236}">
                <a16:creationId xmlns:a16="http://schemas.microsoft.com/office/drawing/2014/main" id="{B9C04DC5-313B-4FE4-B868-5672A3764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7" name="Picture 76">
            <a:extLst>
              <a:ext uri="{FF2B5EF4-FFF2-40B4-BE49-F238E27FC236}">
                <a16:creationId xmlns:a16="http://schemas.microsoft.com/office/drawing/2014/main" id="{791AE23E-90C9-4963-96E2-8DADBFC3BC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C5F93E90-4379-4AAC-B021-E5FA6D974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329FDD08-42D8-4AFF-90E5-5DAA5BC4CB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FB768A-DB3D-49DF-84F2-F616908C8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1925" y="1325880"/>
            <a:ext cx="3352375" cy="306650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Pew Research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C1E981B-F06E-48B4-9275-F4B261AFCA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157124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36">
            <a:extLst>
              <a:ext uri="{FF2B5EF4-FFF2-40B4-BE49-F238E27FC236}">
                <a16:creationId xmlns:a16="http://schemas.microsoft.com/office/drawing/2014/main" id="{312E2C24-0CD2-4071-8CE2-B059993A99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463681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5">
            <a:extLst>
              <a:ext uri="{FF2B5EF4-FFF2-40B4-BE49-F238E27FC236}">
                <a16:creationId xmlns:a16="http://schemas.microsoft.com/office/drawing/2014/main" id="{24F1DC13-C830-4B86-A9C6-927F5C55DB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5400000" flipH="1">
            <a:off x="3708596" y="2756642"/>
            <a:ext cx="6858000" cy="1344715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pic>
        <p:nvPicPr>
          <p:cNvPr id="1026" name="Picture 2" descr="Changing U.S. Religious Landscape">
            <a:extLst>
              <a:ext uri="{FF2B5EF4-FFF2-40B4-BE49-F238E27FC236}">
                <a16:creationId xmlns:a16="http://schemas.microsoft.com/office/drawing/2014/main" id="{0CFFAC02-56D4-40D7-9D74-B46D123ADFB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5" b="28076"/>
          <a:stretch/>
        </p:blipFill>
        <p:spPr bwMode="auto">
          <a:xfrm>
            <a:off x="1422400" y="-11981"/>
            <a:ext cx="4736281" cy="687144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676698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6696B-9B36-4E53-A245-528F9160F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ELCA Stats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58A495-8C0C-4FD2-922D-4FBED1F61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453688" cy="4195481"/>
          </a:xfrm>
        </p:spPr>
        <p:txBody>
          <a:bodyPr>
            <a:normAutofit/>
          </a:bodyPr>
          <a:lstStyle/>
          <a:p>
            <a:r>
              <a:rPr lang="en-US" sz="4000" dirty="0"/>
              <a:t>In 2007 2% US population were ELCA members</a:t>
            </a:r>
          </a:p>
          <a:p>
            <a:r>
              <a:rPr lang="en-US" sz="4000" dirty="0"/>
              <a:t>Dropped to 1.4% by 2014</a:t>
            </a:r>
          </a:p>
          <a:p>
            <a:r>
              <a:rPr lang="en-US" sz="4000" dirty="0"/>
              <a:t>Total decline in ELCA membership = 30%</a:t>
            </a:r>
          </a:p>
        </p:txBody>
      </p:sp>
    </p:spTree>
    <p:extLst>
      <p:ext uri="{BB962C8B-B14F-4D97-AF65-F5344CB8AC3E}">
        <p14:creationId xmlns:p14="http://schemas.microsoft.com/office/powerpoint/2010/main" val="1614740924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294DA-F814-4A3F-9D9A-8A30170C6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Southeastern Iowa Synod Stats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8DDC3-9A1A-4CF6-A0FE-4A9006BA4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631488" cy="4195481"/>
          </a:xfrm>
        </p:spPr>
        <p:txBody>
          <a:bodyPr>
            <a:normAutofit/>
          </a:bodyPr>
          <a:lstStyle/>
          <a:p>
            <a:r>
              <a:rPr lang="en-US" sz="4000" dirty="0"/>
              <a:t>From 2011-2016</a:t>
            </a:r>
          </a:p>
          <a:p>
            <a:pPr lvl="1"/>
            <a:r>
              <a:rPr lang="en-US" sz="3600" dirty="0"/>
              <a:t>1.4% drop active members</a:t>
            </a:r>
          </a:p>
          <a:p>
            <a:pPr lvl="1"/>
            <a:r>
              <a:rPr lang="en-US" sz="3600" dirty="0"/>
              <a:t>1.7% drop average worship attendance</a:t>
            </a:r>
          </a:p>
          <a:p>
            <a:r>
              <a:rPr lang="en-US" sz="4000" dirty="0"/>
              <a:t>From 2014-2016 </a:t>
            </a:r>
            <a:r>
              <a:rPr lang="en-US" sz="4000" dirty="0">
                <a:sym typeface="Wingdings" panose="05000000000000000000" pitchFamily="2" charset="2"/>
              </a:rPr>
              <a:t> 70% of congregations decline in membership by more than 3%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91445552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284</Words>
  <Application>Microsoft Office PowerPoint</Application>
  <PresentationFormat>Widescreen</PresentationFormat>
  <Paragraphs>57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Ion</vt:lpstr>
      <vt:lpstr>Worship Conversation</vt:lpstr>
      <vt:lpstr>Two Opinions</vt:lpstr>
      <vt:lpstr>Questions:</vt:lpstr>
      <vt:lpstr>QUESTIONS determine your RESULTS</vt:lpstr>
      <vt:lpstr>Questions Determine Results</vt:lpstr>
      <vt:lpstr>Fuller Institute And US Census Bureau</vt:lpstr>
      <vt:lpstr>Pew Research</vt:lpstr>
      <vt:lpstr>ELCA Stats</vt:lpstr>
      <vt:lpstr>Southeastern Iowa Synod Stats</vt:lpstr>
      <vt:lpstr>Grace Lutheran Muscatine</vt:lpstr>
      <vt:lpstr>Technical vs. Adaptive Problems</vt:lpstr>
      <vt:lpstr>“the process by which the Gospel transforms my life—thoughts, words, actions”</vt:lpstr>
      <vt:lpstr>New Question: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Worship Conversation</dc:title>
  <dc:creator>Dan Baldwin</dc:creator>
  <cp:lastModifiedBy>Dan Baldwin</cp:lastModifiedBy>
  <cp:revision>2</cp:revision>
  <dcterms:created xsi:type="dcterms:W3CDTF">2019-01-05T06:40:35Z</dcterms:created>
  <dcterms:modified xsi:type="dcterms:W3CDTF">2019-01-05T06:46:09Z</dcterms:modified>
</cp:coreProperties>
</file>